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6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6684872-FE35-41ED-897E-BD44E2FDCA30}" type="datetimeFigureOut">
              <a:rPr lang="en-US" smtClean="0"/>
              <a:pPr/>
              <a:t>7/24/2018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5D1A8FF-3846-4F5D-BA0C-FBBAC283498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684872-FE35-41ED-897E-BD44E2FDCA30}" type="datetimeFigureOut">
              <a:rPr lang="en-US" smtClean="0"/>
              <a:pPr/>
              <a:t>7/24/2018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D1A8FF-3846-4F5D-BA0C-FBBAC283498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684872-FE35-41ED-897E-BD44E2FDCA30}" type="datetimeFigureOut">
              <a:rPr lang="en-US" smtClean="0"/>
              <a:pPr/>
              <a:t>7/24/2018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D1A8FF-3846-4F5D-BA0C-FBBAC283498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684872-FE35-41ED-897E-BD44E2FDCA30}" type="datetimeFigureOut">
              <a:rPr lang="en-US" smtClean="0"/>
              <a:pPr/>
              <a:t>7/24/2018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D1A8FF-3846-4F5D-BA0C-FBBAC283498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6684872-FE35-41ED-897E-BD44E2FDCA30}" type="datetimeFigureOut">
              <a:rPr lang="en-US" smtClean="0"/>
              <a:pPr/>
              <a:t>7/24/2018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D1A8FF-3846-4F5D-BA0C-FBBAC283498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6684872-FE35-41ED-897E-BD44E2FDCA30}" type="datetimeFigureOut">
              <a:rPr lang="en-US" smtClean="0"/>
              <a:pPr/>
              <a:t>7/24/2018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D1A8FF-3846-4F5D-BA0C-FBBAC283498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6684872-FE35-41ED-897E-BD44E2FDCA30}" type="datetimeFigureOut">
              <a:rPr lang="en-US" smtClean="0"/>
              <a:pPr/>
              <a:t>7/24/2018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D1A8FF-3846-4F5D-BA0C-FBBAC283498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6684872-FE35-41ED-897E-BD44E2FDCA30}" type="datetimeFigureOut">
              <a:rPr lang="en-US" smtClean="0"/>
              <a:pPr/>
              <a:t>7/24/2018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D1A8FF-3846-4F5D-BA0C-FBBAC283498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684872-FE35-41ED-897E-BD44E2FDCA30}" type="datetimeFigureOut">
              <a:rPr lang="en-US" smtClean="0"/>
              <a:pPr/>
              <a:t>7/24/2018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D1A8FF-3846-4F5D-BA0C-FBBAC283498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6684872-FE35-41ED-897E-BD44E2FDCA30}" type="datetimeFigureOut">
              <a:rPr lang="en-US" smtClean="0"/>
              <a:pPr/>
              <a:t>7/24/2018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D1A8FF-3846-4F5D-BA0C-FBBAC283498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6684872-FE35-41ED-897E-BD44E2FDCA30}" type="datetimeFigureOut">
              <a:rPr lang="en-US" smtClean="0"/>
              <a:pPr/>
              <a:t>7/24/2018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5D1A8FF-3846-4F5D-BA0C-FBBAC283498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6684872-FE35-41ED-897E-BD44E2FDCA30}" type="datetimeFigureOut">
              <a:rPr lang="en-US" smtClean="0"/>
              <a:pPr/>
              <a:t>7/24/2018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5D1A8FF-3846-4F5D-BA0C-FBBAC283498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dirty="0" smtClean="0"/>
              <a:t/>
            </a:r>
            <a:br>
              <a:rPr lang="en-US" dirty="0" smtClean="0"/>
            </a:br>
            <a:r>
              <a:rPr lang="en-US" dirty="0" smtClean="0"/>
              <a:t> </a:t>
            </a:r>
            <a:r>
              <a:rPr lang="en-US" b="1" dirty="0" smtClean="0">
                <a:latin typeface="Times New Roman" pitchFamily="18" charset="0"/>
                <a:cs typeface="Times New Roman" pitchFamily="18" charset="0"/>
              </a:rPr>
              <a:t>Control Systems </a:t>
            </a:r>
            <a:endParaRPr lang="en-US" dirty="0">
              <a:latin typeface="Times New Roman" pitchFamily="18" charset="0"/>
              <a:cs typeface="Times New Roman" pitchFamily="18" charset="0"/>
            </a:endParaRPr>
          </a:p>
        </p:txBody>
      </p:sp>
      <p:sp>
        <p:nvSpPr>
          <p:cNvPr id="5" name="Content Placeholder 4"/>
          <p:cNvSpPr>
            <a:spLocks noGrp="1"/>
          </p:cNvSpPr>
          <p:nvPr>
            <p:ph idx="1"/>
          </p:nvPr>
        </p:nvSpPr>
        <p:spPr/>
        <p:txBody>
          <a:bodyPr>
            <a:normAutofit/>
          </a:bodyPr>
          <a:lstStyle/>
          <a:p>
            <a:pPr algn="just">
              <a:spcBef>
                <a:spcPts val="0"/>
              </a:spcBef>
            </a:pPr>
            <a:r>
              <a:rPr lang="en-US" sz="2000" dirty="0" smtClean="0">
                <a:latin typeface="Times New Roman" pitchFamily="18" charset="0"/>
                <a:cs typeface="Times New Roman" pitchFamily="18" charset="0"/>
              </a:rPr>
              <a:t>A control system is an interconnection of components forming a system configuration that will provide a desired system response.</a:t>
            </a:r>
          </a:p>
          <a:p>
            <a:pPr algn="just">
              <a:spcBef>
                <a:spcPts val="0"/>
              </a:spcBef>
            </a:pPr>
            <a:endParaRPr lang="en-US" sz="2000" dirty="0" smtClean="0">
              <a:latin typeface="Times New Roman" pitchFamily="18" charset="0"/>
              <a:cs typeface="Times New Roman" pitchFamily="18" charset="0"/>
            </a:endParaRPr>
          </a:p>
          <a:p>
            <a:pPr algn="just">
              <a:spcBef>
                <a:spcPts val="0"/>
              </a:spcBef>
            </a:pPr>
            <a:r>
              <a:rPr lang="en-US" sz="2000" dirty="0" smtClean="0">
                <a:latin typeface="Times New Roman" pitchFamily="18" charset="0"/>
                <a:cs typeface="Times New Roman" pitchFamily="18" charset="0"/>
              </a:rPr>
              <a:t>The meaning of control is to regulate or to direct or to command and therefore, a control system is an arrangement of distinct physical components connected in such a manner so as to regulate or to direct or to direct or to command itself or some other system.</a:t>
            </a:r>
            <a:endParaRPr lang="en-US" sz="20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fontScale="90000"/>
          </a:bodyPr>
          <a:lstStyle/>
          <a:p>
            <a:pPr algn="ctr"/>
            <a:r>
              <a:rPr lang="en-US" sz="4000" b="1" dirty="0" smtClean="0"/>
              <a:t>Advantages of closed loop systems </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953000"/>
          </a:xfrm>
        </p:spPr>
        <p:txBody>
          <a:bodyPr>
            <a:normAutofit/>
          </a:bodyPr>
          <a:lstStyle/>
          <a:p>
            <a:r>
              <a:rPr lang="en-US" sz="2000" dirty="0" smtClean="0">
                <a:latin typeface="Times New Roman" pitchFamily="18" charset="0"/>
                <a:cs typeface="Times New Roman" pitchFamily="18" charset="0"/>
              </a:rPr>
              <a:t>The closed loop systems are accurate. </a:t>
            </a:r>
          </a:p>
          <a:p>
            <a:r>
              <a:rPr lang="en-US" sz="2000" dirty="0" smtClean="0">
                <a:latin typeface="Times New Roman" pitchFamily="18" charset="0"/>
                <a:cs typeface="Times New Roman" pitchFamily="18" charset="0"/>
              </a:rPr>
              <a:t>The closed loop systems are accurate even in the presence of non-</a:t>
            </a:r>
            <a:r>
              <a:rPr lang="en-US" sz="2000" dirty="0" err="1" smtClean="0">
                <a:latin typeface="Times New Roman" pitchFamily="18" charset="0"/>
                <a:cs typeface="Times New Roman" pitchFamily="18" charset="0"/>
              </a:rPr>
              <a:t>linearities</a:t>
            </a:r>
            <a:r>
              <a:rPr lang="en-US" sz="2000" dirty="0" smtClean="0">
                <a:latin typeface="Times New Roman" pitchFamily="18" charset="0"/>
                <a:cs typeface="Times New Roman" pitchFamily="18" charset="0"/>
              </a:rPr>
              <a:t>. </a:t>
            </a:r>
          </a:p>
          <a:p>
            <a:r>
              <a:rPr lang="en-US" sz="2000" dirty="0" smtClean="0">
                <a:latin typeface="Times New Roman" pitchFamily="18" charset="0"/>
                <a:cs typeface="Times New Roman" pitchFamily="18" charset="0"/>
              </a:rPr>
              <a:t>The sensitivity of the systems may be made small to make the system more stable. </a:t>
            </a:r>
          </a:p>
          <a:p>
            <a:r>
              <a:rPr lang="en-US" sz="2000" dirty="0" smtClean="0">
                <a:latin typeface="Times New Roman" pitchFamily="18" charset="0"/>
                <a:cs typeface="Times New Roman" pitchFamily="18" charset="0"/>
              </a:rPr>
              <a:t>The closed loop systems are less affected by noise. </a:t>
            </a:r>
          </a:p>
          <a:p>
            <a:pPr>
              <a:buNone/>
            </a:pPr>
            <a:r>
              <a:rPr lang="en-US" sz="4000" dirty="0" smtClean="0">
                <a:solidFill>
                  <a:schemeClr val="accent3">
                    <a:lumMod val="50000"/>
                  </a:schemeClr>
                </a:solidFill>
                <a:latin typeface="Times New Roman" pitchFamily="18" charset="0"/>
                <a:cs typeface="Times New Roman" pitchFamily="18" charset="0"/>
              </a:rPr>
              <a:t>Disadvantages of closed loop systems</a:t>
            </a:r>
          </a:p>
          <a:p>
            <a:r>
              <a:rPr lang="en-US" sz="2000" dirty="0" smtClean="0">
                <a:latin typeface="Times New Roman" pitchFamily="18" charset="0"/>
                <a:cs typeface="Times New Roman" pitchFamily="18" charset="0"/>
              </a:rPr>
              <a:t>The closed loop systems are complex and costly. </a:t>
            </a:r>
          </a:p>
          <a:p>
            <a:r>
              <a:rPr lang="en-US" sz="2000" dirty="0" smtClean="0">
                <a:latin typeface="Times New Roman" pitchFamily="18" charset="0"/>
                <a:cs typeface="Times New Roman" pitchFamily="18" charset="0"/>
              </a:rPr>
              <a:t>The feedback in closed loop system may lead to oscillatory response. </a:t>
            </a:r>
          </a:p>
          <a:p>
            <a:r>
              <a:rPr lang="en-US" sz="2000" dirty="0" smtClean="0">
                <a:latin typeface="Times New Roman" pitchFamily="18" charset="0"/>
                <a:cs typeface="Times New Roman" pitchFamily="18" charset="0"/>
              </a:rPr>
              <a:t>The feedback reduces the overall gain of the system. </a:t>
            </a:r>
          </a:p>
          <a:p>
            <a:r>
              <a:rPr lang="en-US" sz="2000" dirty="0" smtClean="0">
                <a:latin typeface="Times New Roman" pitchFamily="18" charset="0"/>
                <a:cs typeface="Times New Roman" pitchFamily="18" charset="0"/>
              </a:rPr>
              <a:t>Stability is a major problem in closed loop system and more care is needed to design a stable closed loop system. </a:t>
            </a:r>
            <a:endParaRPr lang="en-US" sz="2000" dirty="0">
              <a:solidFill>
                <a:schemeClr val="accent3">
                  <a:lumMod val="50000"/>
                </a:schemeClr>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62000"/>
          </a:xfrm>
        </p:spPr>
        <p:txBody>
          <a:bodyPr>
            <a:normAutofit fontScale="90000"/>
          </a:bodyPr>
          <a:lstStyle/>
          <a:p>
            <a:r>
              <a:rPr lang="en-US" sz="3600" dirty="0" smtClean="0">
                <a:latin typeface="Times New Roman" pitchFamily="18" charset="0"/>
                <a:cs typeface="Times New Roman" pitchFamily="18" charset="0"/>
              </a:rPr>
              <a:t>The basic components of a control system</a:t>
            </a:r>
            <a:r>
              <a:rPr lang="en-US" dirty="0" smtClean="0"/>
              <a:t> </a:t>
            </a:r>
            <a:endParaRPr lang="en-US" dirty="0"/>
          </a:p>
        </p:txBody>
      </p:sp>
      <p:sp>
        <p:nvSpPr>
          <p:cNvPr id="3" name="Content Placeholder 2"/>
          <p:cNvSpPr>
            <a:spLocks noGrp="1"/>
          </p:cNvSpPr>
          <p:nvPr>
            <p:ph idx="1"/>
          </p:nvPr>
        </p:nvSpPr>
        <p:spPr>
          <a:xfrm>
            <a:off x="457200" y="1524000"/>
            <a:ext cx="8229600" cy="4800600"/>
          </a:xfrm>
        </p:spPr>
        <p:txBody>
          <a:bodyPr/>
          <a:lstStyle/>
          <a:p>
            <a:pPr fontAlgn="base"/>
            <a:r>
              <a:rPr lang="en-US" dirty="0" smtClean="0"/>
              <a:t>Plant</a:t>
            </a:r>
          </a:p>
          <a:p>
            <a:pPr fontAlgn="base"/>
            <a:endParaRPr lang="en-US" dirty="0" smtClean="0"/>
          </a:p>
          <a:p>
            <a:pPr fontAlgn="base"/>
            <a:r>
              <a:rPr lang="en-US" dirty="0" smtClean="0"/>
              <a:t>Feedback</a:t>
            </a:r>
          </a:p>
          <a:p>
            <a:pPr fontAlgn="base"/>
            <a:endParaRPr lang="en-US" dirty="0" smtClean="0"/>
          </a:p>
          <a:p>
            <a:pPr fontAlgn="base">
              <a:buNone/>
            </a:pPr>
            <a:endParaRPr lang="en-US" dirty="0" smtClean="0"/>
          </a:p>
          <a:p>
            <a:pPr fontAlgn="base"/>
            <a:r>
              <a:rPr lang="en-US" dirty="0" smtClean="0"/>
              <a:t>Controller</a:t>
            </a:r>
          </a:p>
          <a:p>
            <a:pPr fontAlgn="base"/>
            <a:endParaRPr lang="en-US" dirty="0" smtClean="0"/>
          </a:p>
          <a:p>
            <a:pPr fontAlgn="base"/>
            <a:endParaRPr lang="en-US" dirty="0" smtClean="0"/>
          </a:p>
          <a:p>
            <a:pPr fontAlgn="base"/>
            <a:r>
              <a:rPr lang="en-US" dirty="0" smtClean="0"/>
              <a:t>Error detector</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pPr algn="ctr"/>
            <a:r>
              <a:rPr lang="en-US" sz="5400" dirty="0" smtClean="0">
                <a:latin typeface="Times New Roman" pitchFamily="18" charset="0"/>
                <a:cs typeface="Times New Roman" pitchFamily="18" charset="0"/>
              </a:rPr>
              <a:t> components </a:t>
            </a:r>
            <a:endParaRPr lang="en-US" dirty="0"/>
          </a:p>
        </p:txBody>
      </p:sp>
      <p:sp>
        <p:nvSpPr>
          <p:cNvPr id="3" name="Content Placeholder 2"/>
          <p:cNvSpPr>
            <a:spLocks noGrp="1"/>
          </p:cNvSpPr>
          <p:nvPr>
            <p:ph idx="1"/>
          </p:nvPr>
        </p:nvSpPr>
        <p:spPr/>
        <p:txBody>
          <a:bodyPr>
            <a:normAutofit fontScale="77500" lnSpcReduction="20000"/>
          </a:bodyPr>
          <a:lstStyle/>
          <a:p>
            <a:pPr algn="just">
              <a:lnSpc>
                <a:spcPct val="120000"/>
              </a:lnSpc>
              <a:spcBef>
                <a:spcPts val="0"/>
              </a:spcBef>
            </a:pPr>
            <a:r>
              <a:rPr lang="en-US" b="1" dirty="0" smtClean="0">
                <a:latin typeface="Times New Roman" pitchFamily="18" charset="0"/>
                <a:cs typeface="Times New Roman" pitchFamily="18" charset="0"/>
              </a:rPr>
              <a:t>Plant: </a:t>
            </a:r>
            <a:r>
              <a:rPr lang="en-US" dirty="0" smtClean="0">
                <a:latin typeface="Times New Roman" pitchFamily="18" charset="0"/>
                <a:cs typeface="Times New Roman" pitchFamily="18" charset="0"/>
              </a:rPr>
              <a:t>The portion of a system which is to be controlled or regulated is called as plant or process. It is a unit where actual processing is performed and if we observe in the above figure, the input of the plant is the controlled signal generated by a controller. A plant performs necessary actions on a controlled system and produces the desired output.</a:t>
            </a:r>
          </a:p>
          <a:p>
            <a:endParaRPr lang="en-US" dirty="0" smtClean="0"/>
          </a:p>
          <a:p>
            <a:pPr algn="just">
              <a:lnSpc>
                <a:spcPct val="120000"/>
              </a:lnSpc>
              <a:spcBef>
                <a:spcPts val="0"/>
              </a:spcBef>
            </a:pPr>
            <a:r>
              <a:rPr lang="en-US" b="1" dirty="0" smtClean="0">
                <a:latin typeface="Times New Roman" pitchFamily="18" charset="0"/>
                <a:cs typeface="Times New Roman" pitchFamily="18" charset="0"/>
              </a:rPr>
              <a:t>Feedback: </a:t>
            </a:r>
            <a:r>
              <a:rPr lang="en-US" dirty="0" smtClean="0">
                <a:latin typeface="Times New Roman" pitchFamily="18" charset="0"/>
                <a:cs typeface="Times New Roman" pitchFamily="18" charset="0"/>
              </a:rPr>
              <a:t>It is a controlled action in which the output is sampled and a proportional signal is given to the input for automatic correction of any changes in the desired output. The output is given as feedback to the input for correction i.e. information about output is given to input for correcting the changes in output due to disturbances. The feedback signal is fed to the error detector. Negative feedback is preferred as it results in better stability and accuracy. The other disturbance signals are rejected.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endParaRPr lang="en-US" dirty="0"/>
          </a:p>
        </p:txBody>
      </p:sp>
      <p:sp>
        <p:nvSpPr>
          <p:cNvPr id="3" name="Content Placeholder 2"/>
          <p:cNvSpPr>
            <a:spLocks noGrp="1"/>
          </p:cNvSpPr>
          <p:nvPr>
            <p:ph idx="1"/>
          </p:nvPr>
        </p:nvSpPr>
        <p:spPr>
          <a:xfrm>
            <a:off x="457200" y="1524000"/>
            <a:ext cx="8229600" cy="4800600"/>
          </a:xfrm>
        </p:spPr>
        <p:txBody>
          <a:bodyPr>
            <a:normAutofit fontScale="70000" lnSpcReduction="20000"/>
          </a:bodyPr>
          <a:lstStyle/>
          <a:p>
            <a:endParaRPr lang="en-US" dirty="0" smtClean="0"/>
          </a:p>
          <a:p>
            <a:pPr algn="just">
              <a:lnSpc>
                <a:spcPct val="160000"/>
              </a:lnSpc>
              <a:spcBef>
                <a:spcPts val="0"/>
              </a:spcBef>
            </a:pPr>
            <a:r>
              <a:rPr lang="en-US" sz="2400" b="1" dirty="0" smtClean="0">
                <a:latin typeface="Times New Roman" pitchFamily="18" charset="0"/>
                <a:cs typeface="Times New Roman" pitchFamily="18" charset="0"/>
              </a:rPr>
              <a:t>Error detector: </a:t>
            </a:r>
            <a:r>
              <a:rPr lang="en-US" sz="2400" dirty="0" smtClean="0">
                <a:latin typeface="Times New Roman" pitchFamily="18" charset="0"/>
                <a:cs typeface="Times New Roman" pitchFamily="18" charset="0"/>
              </a:rPr>
              <a:t>The function of error detector is to compare the reference input with the feedback signal. It produces an error signal which is a difference of two inputs which are reference signal and a feedback signal. The error signal is fed to the controller for necessary controlled action. This error signal is used to correct the output if there is a deviation from the desired value. </a:t>
            </a:r>
          </a:p>
          <a:p>
            <a:endParaRPr lang="en-US" sz="2400" b="1" dirty="0" smtClean="0">
              <a:latin typeface="Times New Roman" pitchFamily="18" charset="0"/>
              <a:cs typeface="Times New Roman" pitchFamily="18" charset="0"/>
            </a:endParaRPr>
          </a:p>
          <a:p>
            <a:pPr algn="just">
              <a:lnSpc>
                <a:spcPct val="170000"/>
              </a:lnSpc>
              <a:spcBef>
                <a:spcPts val="0"/>
              </a:spcBef>
            </a:pPr>
            <a:r>
              <a:rPr lang="en-US" sz="2400" b="1" dirty="0" smtClean="0">
                <a:latin typeface="Times New Roman" pitchFamily="18" charset="0"/>
                <a:cs typeface="Times New Roman" pitchFamily="18" charset="0"/>
              </a:rPr>
              <a:t>Controller: </a:t>
            </a:r>
            <a:r>
              <a:rPr lang="en-US" sz="2400" dirty="0" smtClean="0">
                <a:latin typeface="Times New Roman" pitchFamily="18" charset="0"/>
                <a:cs typeface="Times New Roman" pitchFamily="18" charset="0"/>
              </a:rPr>
              <a:t>the element of a system within itself or external to the system which controls the plant is called as a controller. The error signal will be a weak signal and so it has to be amplified and then modified for better control action. In most of the systems, the controller itself amplifies the error signal and integrates or differentiates to generate a control signal. An amplifier is used to amplify the error signals and the controller modifies the error signal. </a:t>
            </a:r>
          </a:p>
          <a:p>
            <a:pPr algn="just">
              <a:spcBef>
                <a:spcPts val="0"/>
              </a:spcBef>
            </a:pPr>
            <a:endParaRPr lang="en-US" sz="2000" dirty="0" smtClean="0">
              <a:latin typeface="Times New Roman" pitchFamily="18" charset="0"/>
              <a:cs typeface="Times New Roman" pitchFamily="18" charset="0"/>
            </a:endParaRP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itchFamily="18" charset="0"/>
                <a:cs typeface="Times New Roman" pitchFamily="18" charset="0"/>
              </a:rPr>
              <a:t>Types of Control Systems </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Control systems is of two types.</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Open Loop System </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Closed Loop </a:t>
            </a:r>
            <a:r>
              <a:rPr lang="en-US" dirty="0" err="1" smtClean="0">
                <a:latin typeface="Times New Roman" pitchFamily="18" charset="0"/>
                <a:cs typeface="Times New Roman" pitchFamily="18" charset="0"/>
              </a:rPr>
              <a:t>Sytem</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Open loop control system</a:t>
            </a:r>
            <a:br>
              <a:rPr lang="en-US" b="1" dirty="0" smtClean="0"/>
            </a:br>
            <a:endParaRPr lang="en-US" dirty="0"/>
          </a:p>
        </p:txBody>
      </p:sp>
      <p:sp>
        <p:nvSpPr>
          <p:cNvPr id="3" name="Content Placeholder 2"/>
          <p:cNvSpPr>
            <a:spLocks noGrp="1"/>
          </p:cNvSpPr>
          <p:nvPr>
            <p:ph idx="1"/>
          </p:nvPr>
        </p:nvSpPr>
        <p:spPr>
          <a:xfrm>
            <a:off x="457200" y="1371600"/>
            <a:ext cx="8229600" cy="4953000"/>
          </a:xfrm>
        </p:spPr>
        <p:txBody>
          <a:bodyPr>
            <a:normAutofit fontScale="77500" lnSpcReduction="20000"/>
          </a:bodyPr>
          <a:lstStyle/>
          <a:p>
            <a:pPr algn="just">
              <a:lnSpc>
                <a:spcPct val="160000"/>
              </a:lnSpc>
              <a:spcBef>
                <a:spcPts val="0"/>
              </a:spcBef>
            </a:pPr>
            <a:r>
              <a:rPr lang="en-US" sz="2200" dirty="0" smtClean="0">
                <a:latin typeface="Times New Roman" pitchFamily="18" charset="0"/>
                <a:cs typeface="Times New Roman" pitchFamily="18" charset="0"/>
              </a:rPr>
              <a:t>Any physical system which does not automatically correct the variation in its </a:t>
            </a:r>
            <a:r>
              <a:rPr lang="en-US" sz="2200" dirty="0" err="1" smtClean="0">
                <a:latin typeface="Times New Roman" pitchFamily="18" charset="0"/>
                <a:cs typeface="Times New Roman" pitchFamily="18" charset="0"/>
              </a:rPr>
              <a:t>output,is</a:t>
            </a:r>
            <a:r>
              <a:rPr lang="en-US" sz="2200" dirty="0" smtClean="0">
                <a:latin typeface="Times New Roman" pitchFamily="18" charset="0"/>
                <a:cs typeface="Times New Roman" pitchFamily="18" charset="0"/>
              </a:rPr>
              <a:t> called an open loop system or control system in which the output quantity has no effect upon the input quantity are called open-loop control </a:t>
            </a:r>
            <a:r>
              <a:rPr lang="en-US" sz="2200" dirty="0" err="1" smtClean="0">
                <a:latin typeface="Times New Roman" pitchFamily="18" charset="0"/>
                <a:cs typeface="Times New Roman" pitchFamily="18" charset="0"/>
              </a:rPr>
              <a:t>system.This</a:t>
            </a:r>
            <a:r>
              <a:rPr lang="en-US" sz="2200" dirty="0" smtClean="0">
                <a:latin typeface="Times New Roman" pitchFamily="18" charset="0"/>
                <a:cs typeface="Times New Roman" pitchFamily="18" charset="0"/>
              </a:rPr>
              <a:t> means that the output is not </a:t>
            </a:r>
            <a:r>
              <a:rPr lang="en-US" sz="2200" dirty="0" err="1" smtClean="0">
                <a:latin typeface="Times New Roman" pitchFamily="18" charset="0"/>
                <a:cs typeface="Times New Roman" pitchFamily="18" charset="0"/>
              </a:rPr>
              <a:t>fedback</a:t>
            </a:r>
            <a:r>
              <a:rPr lang="en-US" sz="2200" dirty="0" smtClean="0">
                <a:latin typeface="Times New Roman" pitchFamily="18" charset="0"/>
                <a:cs typeface="Times New Roman" pitchFamily="18" charset="0"/>
              </a:rPr>
              <a:t> to the input for correction. </a:t>
            </a:r>
          </a:p>
          <a:p>
            <a:pPr algn="just">
              <a:lnSpc>
                <a:spcPct val="150000"/>
              </a:lnSpc>
              <a:spcBef>
                <a:spcPts val="0"/>
              </a:spcBef>
              <a:buNone/>
            </a:pPr>
            <a:endParaRPr lang="en-US" sz="2200" dirty="0" smtClean="0">
              <a:latin typeface="Times New Roman" pitchFamily="18" charset="0"/>
              <a:cs typeface="Times New Roman" pitchFamily="18" charset="0"/>
            </a:endParaRPr>
          </a:p>
          <a:p>
            <a:pPr algn="just">
              <a:lnSpc>
                <a:spcPct val="150000"/>
              </a:lnSpc>
              <a:spcBef>
                <a:spcPts val="0"/>
              </a:spcBef>
            </a:pPr>
            <a:endParaRPr lang="en-US" sz="2200" dirty="0" smtClean="0">
              <a:latin typeface="Times New Roman" pitchFamily="18" charset="0"/>
              <a:cs typeface="Times New Roman" pitchFamily="18" charset="0"/>
            </a:endParaRPr>
          </a:p>
          <a:p>
            <a:pPr algn="just">
              <a:lnSpc>
                <a:spcPct val="150000"/>
              </a:lnSpc>
              <a:spcBef>
                <a:spcPts val="0"/>
              </a:spcBef>
            </a:pPr>
            <a:endParaRPr lang="en-US" sz="2200" dirty="0" smtClean="0">
              <a:latin typeface="Times New Roman" pitchFamily="18" charset="0"/>
              <a:cs typeface="Times New Roman" pitchFamily="18" charset="0"/>
            </a:endParaRPr>
          </a:p>
          <a:p>
            <a:pPr algn="just">
              <a:lnSpc>
                <a:spcPct val="150000"/>
              </a:lnSpc>
              <a:spcBef>
                <a:spcPts val="0"/>
              </a:spcBef>
            </a:pPr>
            <a:endParaRPr lang="en-US" sz="2200" dirty="0" smtClean="0">
              <a:latin typeface="Times New Roman" pitchFamily="18" charset="0"/>
              <a:cs typeface="Times New Roman" pitchFamily="18" charset="0"/>
            </a:endParaRPr>
          </a:p>
          <a:p>
            <a:pPr algn="just">
              <a:lnSpc>
                <a:spcPct val="150000"/>
              </a:lnSpc>
              <a:spcBef>
                <a:spcPts val="0"/>
              </a:spcBef>
            </a:pPr>
            <a:endParaRPr lang="en-US" sz="2200" dirty="0" smtClean="0">
              <a:latin typeface="Times New Roman" pitchFamily="18" charset="0"/>
              <a:cs typeface="Times New Roman" pitchFamily="18" charset="0"/>
            </a:endParaRPr>
          </a:p>
          <a:p>
            <a:pPr algn="just">
              <a:lnSpc>
                <a:spcPct val="150000"/>
              </a:lnSpc>
              <a:spcBef>
                <a:spcPts val="0"/>
              </a:spcBef>
            </a:pPr>
            <a:r>
              <a:rPr lang="en-US" sz="2200" dirty="0" smtClean="0">
                <a:latin typeface="Times New Roman" pitchFamily="18" charset="0"/>
                <a:cs typeface="Times New Roman" pitchFamily="18" charset="0"/>
              </a:rPr>
              <a:t>In open loop control system the output can be varied </a:t>
            </a:r>
            <a:r>
              <a:rPr lang="en-US" sz="2200" dirty="0" err="1" smtClean="0">
                <a:latin typeface="Times New Roman" pitchFamily="18" charset="0"/>
                <a:cs typeface="Times New Roman" pitchFamily="18" charset="0"/>
              </a:rPr>
              <a:t>byvarying</a:t>
            </a:r>
            <a:r>
              <a:rPr lang="en-US" sz="2200" dirty="0" smtClean="0">
                <a:latin typeface="Times New Roman" pitchFamily="18" charset="0"/>
                <a:cs typeface="Times New Roman" pitchFamily="18" charset="0"/>
              </a:rPr>
              <a:t> the </a:t>
            </a:r>
            <a:r>
              <a:rPr lang="en-US" sz="2200" dirty="0" err="1" smtClean="0">
                <a:latin typeface="Times New Roman" pitchFamily="18" charset="0"/>
                <a:cs typeface="Times New Roman" pitchFamily="18" charset="0"/>
              </a:rPr>
              <a:t>input.But</a:t>
            </a:r>
            <a:r>
              <a:rPr lang="en-US" sz="2200" dirty="0" smtClean="0">
                <a:latin typeface="Times New Roman" pitchFamily="18" charset="0"/>
                <a:cs typeface="Times New Roman" pitchFamily="18" charset="0"/>
              </a:rPr>
              <a:t> due to external disturbances the system output may </a:t>
            </a:r>
            <a:r>
              <a:rPr lang="en-US" sz="2200" dirty="0" err="1" smtClean="0">
                <a:latin typeface="Times New Roman" pitchFamily="18" charset="0"/>
                <a:cs typeface="Times New Roman" pitchFamily="18" charset="0"/>
              </a:rPr>
              <a:t>change.When</a:t>
            </a:r>
            <a:r>
              <a:rPr lang="en-US" sz="2200" dirty="0" smtClean="0">
                <a:latin typeface="Times New Roman" pitchFamily="18" charset="0"/>
                <a:cs typeface="Times New Roman" pitchFamily="18" charset="0"/>
              </a:rPr>
              <a:t> the output changes due to </a:t>
            </a:r>
            <a:r>
              <a:rPr lang="en-US" sz="2200" dirty="0" err="1" smtClean="0">
                <a:latin typeface="Times New Roman" pitchFamily="18" charset="0"/>
                <a:cs typeface="Times New Roman" pitchFamily="18" charset="0"/>
              </a:rPr>
              <a:t>disturbances,it</a:t>
            </a:r>
            <a:r>
              <a:rPr lang="en-US" sz="2200" dirty="0" smtClean="0">
                <a:latin typeface="Times New Roman" pitchFamily="18" charset="0"/>
                <a:cs typeface="Times New Roman" pitchFamily="18" charset="0"/>
              </a:rPr>
              <a:t> is not followed by changes in input to correct the </a:t>
            </a:r>
            <a:r>
              <a:rPr lang="en-US" sz="2200" dirty="0" err="1" smtClean="0">
                <a:latin typeface="Times New Roman" pitchFamily="18" charset="0"/>
                <a:cs typeface="Times New Roman" pitchFamily="18" charset="0"/>
              </a:rPr>
              <a:t>output.In</a:t>
            </a:r>
            <a:r>
              <a:rPr lang="en-US" sz="2200" dirty="0" smtClean="0">
                <a:latin typeface="Times New Roman" pitchFamily="18" charset="0"/>
                <a:cs typeface="Times New Roman" pitchFamily="18" charset="0"/>
              </a:rPr>
              <a:t> open loop systems the changes in output are corrected by changing the input manually. </a:t>
            </a:r>
          </a:p>
        </p:txBody>
      </p:sp>
      <p:pic>
        <p:nvPicPr>
          <p:cNvPr id="4" name="Picture 3" descr="Open loop system"/>
          <p:cNvPicPr/>
          <p:nvPr/>
        </p:nvPicPr>
        <p:blipFill>
          <a:blip r:embed="rId2"/>
          <a:srcRect/>
          <a:stretch>
            <a:fillRect/>
          </a:stretch>
        </p:blipFill>
        <p:spPr bwMode="auto">
          <a:xfrm>
            <a:off x="1600200" y="3048000"/>
            <a:ext cx="5943600" cy="10668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Closed loop control system</a:t>
            </a:r>
            <a:endParaRPr lang="en-US" dirty="0"/>
          </a:p>
        </p:txBody>
      </p:sp>
      <p:sp>
        <p:nvSpPr>
          <p:cNvPr id="3" name="Content Placeholder 2"/>
          <p:cNvSpPr>
            <a:spLocks noGrp="1"/>
          </p:cNvSpPr>
          <p:nvPr>
            <p:ph idx="1"/>
          </p:nvPr>
        </p:nvSpPr>
        <p:spPr/>
        <p:txBody>
          <a:bodyPr>
            <a:normAutofit/>
          </a:bodyPr>
          <a:lstStyle/>
          <a:p>
            <a:pPr algn="just">
              <a:lnSpc>
                <a:spcPct val="170000"/>
              </a:lnSpc>
              <a:spcBef>
                <a:spcPts val="0"/>
              </a:spcBef>
            </a:pPr>
            <a:r>
              <a:rPr lang="en-US" dirty="0" smtClean="0">
                <a:latin typeface="Times New Roman" pitchFamily="18" charset="0"/>
                <a:cs typeface="Times New Roman" pitchFamily="18" charset="0"/>
              </a:rPr>
              <a:t>Control systems in which the output has an effect upon the input quantity in order to maintain the desired output value are called closed loop systems. </a:t>
            </a:r>
          </a:p>
          <a:p>
            <a:pPr algn="just">
              <a:lnSpc>
                <a:spcPct val="170000"/>
              </a:lnSpc>
              <a:spcBef>
                <a:spcPts val="0"/>
              </a:spcBef>
            </a:pPr>
            <a:endParaRPr lang="en-US" dirty="0" smtClean="0">
              <a:latin typeface="Times New Roman" pitchFamily="18" charset="0"/>
              <a:cs typeface="Times New Roman" pitchFamily="18" charset="0"/>
            </a:endParaRPr>
          </a:p>
          <a:p>
            <a:pPr algn="just">
              <a:lnSpc>
                <a:spcPct val="160000"/>
              </a:lnSpc>
              <a:spcBef>
                <a:spcPts val="0"/>
              </a:spcBef>
            </a:pPr>
            <a:endParaRPr lang="en-US" dirty="0" smtClean="0">
              <a:latin typeface="Times New Roman" pitchFamily="18" charset="0"/>
              <a:cs typeface="Times New Roman" pitchFamily="18" charset="0"/>
            </a:endParaRPr>
          </a:p>
          <a:p>
            <a:pPr algn="just">
              <a:lnSpc>
                <a:spcPct val="160000"/>
              </a:lnSpc>
              <a:spcBef>
                <a:spcPts val="0"/>
              </a:spcBef>
            </a:pPr>
            <a:endParaRPr lang="en-US" dirty="0" smtClean="0">
              <a:latin typeface="Times New Roman" pitchFamily="18" charset="0"/>
              <a:cs typeface="Times New Roman" pitchFamily="18" charset="0"/>
            </a:endParaRPr>
          </a:p>
          <a:p>
            <a:pPr algn="just">
              <a:lnSpc>
                <a:spcPct val="160000"/>
              </a:lnSpc>
              <a:spcBef>
                <a:spcPts val="0"/>
              </a:spcBef>
            </a:pPr>
            <a:endParaRPr lang="en-US" dirty="0" smtClean="0">
              <a:latin typeface="Times New Roman" pitchFamily="18" charset="0"/>
              <a:cs typeface="Times New Roman" pitchFamily="18" charset="0"/>
            </a:endParaRPr>
          </a:p>
          <a:p>
            <a:pPr algn="just">
              <a:lnSpc>
                <a:spcPct val="160000"/>
              </a:lnSpc>
              <a:spcBef>
                <a:spcPts val="0"/>
              </a:spcBef>
            </a:pPr>
            <a:endParaRPr lang="en-US" dirty="0" smtClean="0">
              <a:latin typeface="Times New Roman" pitchFamily="18" charset="0"/>
              <a:cs typeface="Times New Roman" pitchFamily="18" charset="0"/>
            </a:endParaRPr>
          </a:p>
          <a:p>
            <a:pPr algn="just">
              <a:lnSpc>
                <a:spcPct val="160000"/>
              </a:lnSpc>
              <a:spcBef>
                <a:spcPts val="0"/>
              </a:spcBef>
            </a:pPr>
            <a:endParaRPr lang="en-US" dirty="0" smtClean="0">
              <a:latin typeface="Times New Roman" pitchFamily="18" charset="0"/>
              <a:cs typeface="Times New Roman" pitchFamily="18" charset="0"/>
            </a:endParaRPr>
          </a:p>
        </p:txBody>
      </p:sp>
      <p:pic>
        <p:nvPicPr>
          <p:cNvPr id="4" name="Picture 3" descr="closed loop system"/>
          <p:cNvPicPr/>
          <p:nvPr/>
        </p:nvPicPr>
        <p:blipFill>
          <a:blip r:embed="rId2"/>
          <a:srcRect/>
          <a:stretch>
            <a:fillRect/>
          </a:stretch>
        </p:blipFill>
        <p:spPr bwMode="auto">
          <a:xfrm>
            <a:off x="304800" y="3962400"/>
            <a:ext cx="7848600" cy="24384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endParaRPr lang="en-US" dirty="0"/>
          </a:p>
        </p:txBody>
      </p:sp>
      <p:sp>
        <p:nvSpPr>
          <p:cNvPr id="3" name="Content Placeholder 2"/>
          <p:cNvSpPr>
            <a:spLocks noGrp="1"/>
          </p:cNvSpPr>
          <p:nvPr>
            <p:ph idx="1"/>
          </p:nvPr>
        </p:nvSpPr>
        <p:spPr/>
        <p:txBody>
          <a:bodyPr/>
          <a:lstStyle/>
          <a:p>
            <a:pPr algn="just">
              <a:spcBef>
                <a:spcPts val="0"/>
              </a:spcBef>
            </a:pPr>
            <a:r>
              <a:rPr lang="en-US" sz="2000" dirty="0" smtClean="0">
                <a:latin typeface="Times New Roman" pitchFamily="18" charset="0"/>
                <a:cs typeface="Times New Roman" pitchFamily="18" charset="0"/>
              </a:rPr>
              <a:t>The open loop system can be modified as closed loop system by providing a </a:t>
            </a:r>
            <a:r>
              <a:rPr lang="en-US" sz="2000" dirty="0" err="1" smtClean="0">
                <a:latin typeface="Times New Roman" pitchFamily="18" charset="0"/>
                <a:cs typeface="Times New Roman" pitchFamily="18" charset="0"/>
              </a:rPr>
              <a:t>feedback.The</a:t>
            </a:r>
            <a:r>
              <a:rPr lang="en-US" sz="2000" dirty="0" smtClean="0">
                <a:latin typeface="Times New Roman" pitchFamily="18" charset="0"/>
                <a:cs typeface="Times New Roman" pitchFamily="18" charset="0"/>
              </a:rPr>
              <a:t> provision of feedback automatically corrects the changes in output due to </a:t>
            </a:r>
            <a:r>
              <a:rPr lang="en-US" sz="2000" dirty="0" err="1" smtClean="0">
                <a:latin typeface="Times New Roman" pitchFamily="18" charset="0"/>
                <a:cs typeface="Times New Roman" pitchFamily="18" charset="0"/>
              </a:rPr>
              <a:t>disturbances.Hence</a:t>
            </a:r>
            <a:r>
              <a:rPr lang="en-US" sz="2000" dirty="0" smtClean="0">
                <a:latin typeface="Times New Roman" pitchFamily="18" charset="0"/>
                <a:cs typeface="Times New Roman" pitchFamily="18" charset="0"/>
              </a:rPr>
              <a:t> the closed loop system is also called automatic control </a:t>
            </a:r>
            <a:r>
              <a:rPr lang="en-US" sz="2000" dirty="0" err="1" smtClean="0">
                <a:latin typeface="Times New Roman" pitchFamily="18" charset="0"/>
                <a:cs typeface="Times New Roman" pitchFamily="18" charset="0"/>
              </a:rPr>
              <a:t>system.The</a:t>
            </a:r>
            <a:r>
              <a:rPr lang="en-US" sz="2000" dirty="0" smtClean="0">
                <a:latin typeface="Times New Roman" pitchFamily="18" charset="0"/>
                <a:cs typeface="Times New Roman" pitchFamily="18" charset="0"/>
              </a:rPr>
              <a:t> general block diagram of an automatic control system is shown in figure </a:t>
            </a:r>
            <a:r>
              <a:rPr lang="en-US" sz="2000" dirty="0" err="1" smtClean="0">
                <a:latin typeface="Times New Roman" pitchFamily="18" charset="0"/>
                <a:cs typeface="Times New Roman" pitchFamily="18" charset="0"/>
              </a:rPr>
              <a:t>below.It</a:t>
            </a:r>
            <a:r>
              <a:rPr lang="en-US" sz="2000" dirty="0" smtClean="0">
                <a:latin typeface="Times New Roman" pitchFamily="18" charset="0"/>
                <a:cs typeface="Times New Roman" pitchFamily="18" charset="0"/>
              </a:rPr>
              <a:t> consists of an error </a:t>
            </a:r>
            <a:r>
              <a:rPr lang="en-US" sz="2000" dirty="0" err="1" smtClean="0">
                <a:latin typeface="Times New Roman" pitchFamily="18" charset="0"/>
                <a:cs typeface="Times New Roman" pitchFamily="18" charset="0"/>
              </a:rPr>
              <a:t>detector,a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controller,plant</a:t>
            </a:r>
            <a:r>
              <a:rPr lang="en-US" sz="2000" dirty="0" smtClean="0">
                <a:latin typeface="Times New Roman" pitchFamily="18" charset="0"/>
                <a:cs typeface="Times New Roman" pitchFamily="18" charset="0"/>
              </a:rPr>
              <a:t> (open loop system) and feedback path elements.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dirty="0" smtClean="0">
                <a:latin typeface="Times New Roman" pitchFamily="18" charset="0"/>
                <a:cs typeface="Times New Roman" pitchFamily="18" charset="0"/>
              </a:rPr>
              <a:t>Advantages of Open loop control system</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000" dirty="0" smtClean="0">
                <a:latin typeface="Times New Roman" pitchFamily="18" charset="0"/>
                <a:cs typeface="Times New Roman" pitchFamily="18" charset="0"/>
              </a:rPr>
              <a:t>The open loop systems are simple and economical. </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 open loop systems are easier to construct. </a:t>
            </a:r>
          </a:p>
          <a:p>
            <a:pPr>
              <a:buNone/>
            </a:pP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Generally the open loop </a:t>
            </a:r>
            <a:r>
              <a:rPr lang="en-US" sz="2000" dirty="0" err="1" smtClean="0">
                <a:latin typeface="Times New Roman" pitchFamily="18" charset="0"/>
                <a:cs typeface="Times New Roman" pitchFamily="18" charset="0"/>
              </a:rPr>
              <a:t>sytems</a:t>
            </a:r>
            <a:r>
              <a:rPr lang="en-US" sz="2000" dirty="0" smtClean="0">
                <a:latin typeface="Times New Roman" pitchFamily="18" charset="0"/>
                <a:cs typeface="Times New Roman" pitchFamily="18" charset="0"/>
              </a:rPr>
              <a:t> are stable. </a:t>
            </a:r>
          </a:p>
          <a:p>
            <a:pPr algn="ctr">
              <a:buNone/>
            </a:pPr>
            <a:r>
              <a:rPr lang="en-US" sz="4000" b="1" dirty="0" smtClean="0">
                <a:solidFill>
                  <a:schemeClr val="accent3">
                    <a:lumMod val="50000"/>
                  </a:schemeClr>
                </a:solidFill>
                <a:latin typeface="Times New Roman" pitchFamily="18" charset="0"/>
                <a:cs typeface="Times New Roman" pitchFamily="18" charset="0"/>
              </a:rPr>
              <a:t>Disadvantages of open loop systems</a:t>
            </a:r>
            <a:endParaRPr lang="en-US" sz="4000" dirty="0" smtClean="0">
              <a:solidFill>
                <a:schemeClr val="accent3">
                  <a:lumMod val="50000"/>
                </a:schemeClr>
              </a:solidFill>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 open loop systems are inaccurate and unreliable. </a:t>
            </a:r>
          </a:p>
          <a:p>
            <a:pPr>
              <a:buNone/>
            </a:pP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 changes in the output due to external disturbances are not corrected automatically. </a:t>
            </a:r>
            <a:endParaRPr lang="en-US" sz="20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35</TotalTime>
  <Words>637</Words>
  <Application>Microsoft Office PowerPoint</Application>
  <PresentationFormat>On-screen Show (4:3)</PresentationFormat>
  <Paragraphs>63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  Control Systems </vt:lpstr>
      <vt:lpstr>The basic components of a control system </vt:lpstr>
      <vt:lpstr> components </vt:lpstr>
      <vt:lpstr>Slide 4</vt:lpstr>
      <vt:lpstr>Types of Control Systems </vt:lpstr>
      <vt:lpstr>Open loop control system </vt:lpstr>
      <vt:lpstr>Closed loop control system</vt:lpstr>
      <vt:lpstr>Slide 8</vt:lpstr>
      <vt:lpstr>Advantages of Open loop control system</vt:lpstr>
      <vt:lpstr>Advantages of closed loop systems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Control Systems</dc:title>
  <dc:creator>Prof.Akil Ahmad</dc:creator>
  <cp:lastModifiedBy>ADMIN</cp:lastModifiedBy>
  <cp:revision>4</cp:revision>
  <dcterms:created xsi:type="dcterms:W3CDTF">2018-07-20T08:25:01Z</dcterms:created>
  <dcterms:modified xsi:type="dcterms:W3CDTF">2018-07-24T10:18:36Z</dcterms:modified>
</cp:coreProperties>
</file>